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0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5" r:id="rId9"/>
    <p:sldId id="262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/>
    <p:restoredTop sz="94675"/>
  </p:normalViewPr>
  <p:slideViewPr>
    <p:cSldViewPr snapToGrid="0" snapToObjects="1">
      <p:cViewPr varScale="1">
        <p:scale>
          <a:sx n="117" d="100"/>
          <a:sy n="117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30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4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4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25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7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75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276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224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833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54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6/19/18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0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24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44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7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27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8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6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CFBACA6-F731-1347-9E65-A7ABC0885F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7 Dwarves &amp; 7 Neurotransmitters 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72398474-4679-034F-B625-D5ADBD5E03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Ricque</a:t>
            </a:r>
            <a:r>
              <a:rPr lang="en-US" dirty="0"/>
              <a:t> Brister MD</a:t>
            </a:r>
          </a:p>
        </p:txBody>
      </p:sp>
      <p:pic>
        <p:nvPicPr>
          <p:cNvPr id="14" name="Heigh Ho.m4a">
            <a:hlinkClick r:id="" action="ppaction://media"/>
            <a:extLst>
              <a:ext uri="{FF2B5EF4-FFF2-40B4-BE49-F238E27FC236}">
                <a16:creationId xmlns:a16="http://schemas.microsoft.com/office/drawing/2014/main" id="{8876518B-B334-B54E-B6E3-1A7B22888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3832" y="5559048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CB4CE-BCBF-1E46-AAC0-7074CC0DF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735" y="4318949"/>
            <a:ext cx="1671252" cy="60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A21A3-DA10-CB45-BBD9-F041E509F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581" y="4164437"/>
            <a:ext cx="1513334" cy="846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49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9564-378C-724A-BD23-C1DA84AB6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Heigh-Ho!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15B80D-264B-3144-B499-2A2B97F1C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96" y="2504153"/>
            <a:ext cx="6442383" cy="36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45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7A96-8F53-AF48-8E96-7211668E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873" y="955061"/>
            <a:ext cx="6462252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7 new patients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D6B67D-AB03-9248-9BDC-8AC333C3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Sneezy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Sleepy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Grumpy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Bashful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Happy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Dopey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Doc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cs typeface="Apple Chancery" panose="03020702040506060504" pitchFamily="66" charset="-79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cs typeface="Apple Chancery" panose="03020702040506060504" pitchFamily="66" charset="-79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9AF6B2-4776-C441-8FC7-9AD506A76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59" y="2484215"/>
            <a:ext cx="6694714" cy="3749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72A755-379D-884A-9573-B4793ECC8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64" y="2514486"/>
            <a:ext cx="4963169" cy="3722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391817-EF3C-9C47-9943-59CFDFBB0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745" y="2577449"/>
            <a:ext cx="4948263" cy="3655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ADCEE-FE2A-2947-91D2-3BC11CD93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652" y="2590265"/>
            <a:ext cx="4939129" cy="36490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416B20-CA4C-2B44-B8A8-3BAB2427E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147" y="2547796"/>
            <a:ext cx="3720250" cy="3720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2CBC0-03D4-C142-AE3D-42AAE8DE1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166" y="2564667"/>
            <a:ext cx="6110253" cy="34307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77CDE5-6D67-3247-ADA1-4E976C4DA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643" y="2528781"/>
            <a:ext cx="4879878" cy="36599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276489-F718-DC4A-A24C-78043BCB9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3164" y="2528781"/>
            <a:ext cx="5030332" cy="37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35957-60DC-D04F-A42B-05EFEBAA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476" y="624946"/>
            <a:ext cx="4822031" cy="709082"/>
          </a:xfrm>
        </p:spPr>
        <p:txBody>
          <a:bodyPr>
            <a:normAutofit fontScale="90000"/>
          </a:bodyPr>
          <a:lstStyle/>
          <a:p>
            <a:r>
              <a:rPr lang="en-US" dirty="0"/>
              <a:t>A Brief Introduction</a:t>
            </a:r>
          </a:p>
        </p:txBody>
      </p:sp>
      <p:pic>
        <p:nvPicPr>
          <p:cNvPr id="4" name="Snow White Meeting the Dwarves Clip.mp4">
            <a:hlinkClick r:id="" action="ppaction://media"/>
            <a:extLst>
              <a:ext uri="{FF2B5EF4-FFF2-40B4-BE49-F238E27FC236}">
                <a16:creationId xmlns:a16="http://schemas.microsoft.com/office/drawing/2014/main" id="{7D8B1618-D086-3E4E-A614-32A9CFB6C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699" y="1476903"/>
            <a:ext cx="8102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3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46CB-22A4-F047-9911-B6D955D3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1100116"/>
            <a:ext cx="9601196" cy="13038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pple Chancery" panose="03020702040506060504" pitchFamily="66" charset="-79"/>
              </a:rPr>
              <a:t>7 Neurotransmitters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2AC8E-8CE4-0D4F-8B98-1707D2C97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443" y="2556932"/>
            <a:ext cx="5769074" cy="331292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Norepinephrine – Arousal, Learning, Mood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chemeClr val="tx2"/>
                </a:solidFill>
                <a:cs typeface="Apple Chancery" panose="03020702040506060504" pitchFamily="66" charset="-79"/>
              </a:rPr>
              <a:t>Seretonin</a:t>
            </a: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 – Sleep, Mood, Eating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GABA – Inhibitory of all neuronal firing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Glutamate – Excitatory of all neuronal firing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Dopamine – Movement, Pleasure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Acetylcholine – Muscle, Digestion, Memory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Endorphins – Pain, Pleasure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1F947-2059-1442-892C-F8A53F6E7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907" y="3229896"/>
            <a:ext cx="4444628" cy="25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6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584D-77A8-FA4D-98A9-95D0FD92F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412"/>
            <a:ext cx="10515600" cy="11110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pple Chancery" panose="03020702040506060504" pitchFamily="66" charset="-79"/>
              </a:rPr>
              <a:t>Medications to adjust neurotransmission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BA156-9F18-F741-AD1E-BB633570A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141" y="2445416"/>
            <a:ext cx="4844143" cy="3778404"/>
          </a:xfrm>
        </p:spPr>
        <p:txBody>
          <a:bodyPr>
            <a:normAutofit fontScale="92500"/>
          </a:bodyPr>
          <a:lstStyle/>
          <a:p>
            <a:pPr marL="0" indent="0">
              <a:buFont typeface="Arial"/>
              <a:buNone/>
            </a:pPr>
            <a:r>
              <a:rPr lang="en-US" sz="2600" dirty="0">
                <a:solidFill>
                  <a:schemeClr val="tx2"/>
                </a:solidFill>
                <a:cs typeface="Apple Chancery" panose="03020702040506060504" pitchFamily="66" charset="-79"/>
              </a:rPr>
              <a:t>1. </a:t>
            </a:r>
            <a:r>
              <a:rPr lang="en-US" sz="2600" dirty="0" err="1">
                <a:solidFill>
                  <a:schemeClr val="tx2"/>
                </a:solidFill>
                <a:cs typeface="Apple Chancery" panose="03020702040506060504" pitchFamily="66" charset="-79"/>
              </a:rPr>
              <a:t>Seretonin</a:t>
            </a:r>
            <a:endParaRPr lang="en-US" sz="2600" dirty="0">
              <a:solidFill>
                <a:schemeClr val="tx2"/>
              </a:solidFill>
              <a:cs typeface="Apple Chancery" panose="03020702040506060504" pitchFamily="66" charset="-79"/>
            </a:endParaRPr>
          </a:p>
          <a:p>
            <a:pPr marL="0" indent="0">
              <a:buFont typeface="Arial"/>
              <a:buNone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– SSRIs (meds w/ </a:t>
            </a:r>
            <a:r>
              <a:rPr lang="en-US" dirty="0" err="1">
                <a:solidFill>
                  <a:schemeClr val="tx2"/>
                </a:solidFill>
                <a:cs typeface="Apple Chancery" panose="03020702040506060504" pitchFamily="66" charset="-79"/>
              </a:rPr>
              <a:t>Xs</a:t>
            </a: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 and </a:t>
            </a:r>
            <a:r>
              <a:rPr lang="en-US" dirty="0" err="1">
                <a:solidFill>
                  <a:schemeClr val="tx2"/>
                </a:solidFill>
                <a:cs typeface="Apple Chancery" panose="03020702040506060504" pitchFamily="66" charset="-79"/>
              </a:rPr>
              <a:t>Zs</a:t>
            </a: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 in the name)</a:t>
            </a:r>
          </a:p>
          <a:p>
            <a:pPr lvl="2"/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Prozac, Lexapro</a:t>
            </a:r>
          </a:p>
          <a:p>
            <a:pPr marL="0" indent="0">
              <a:buFont typeface="Arial"/>
              <a:buNone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– TCA (</a:t>
            </a:r>
            <a:r>
              <a:rPr lang="en-US" dirty="0" err="1">
                <a:solidFill>
                  <a:schemeClr val="tx2"/>
                </a:solidFill>
                <a:cs typeface="Apple Chancery" panose="03020702040506060504" pitchFamily="66" charset="-79"/>
              </a:rPr>
              <a:t>amitrytaline</a:t>
            </a: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)</a:t>
            </a:r>
          </a:p>
          <a:p>
            <a:pPr marL="0" indent="0">
              <a:buFont typeface="Arial"/>
              <a:buNone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– Antipsychotics</a:t>
            </a:r>
          </a:p>
          <a:p>
            <a:pPr lvl="2"/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Risperdal, Zyprexa, Geodon, Abilify, (surprisingly) older neuroleptics, </a:t>
            </a:r>
            <a:r>
              <a:rPr lang="en-US" sz="2400" dirty="0" err="1">
                <a:solidFill>
                  <a:schemeClr val="tx2"/>
                </a:solidFill>
                <a:cs typeface="Apple Chancery" panose="03020702040506060504" pitchFamily="66" charset="-79"/>
              </a:rPr>
              <a:t>Thorazine</a:t>
            </a:r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, etc.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CCA77-00BE-BC48-A22D-2300B8BDC1FC}"/>
              </a:ext>
            </a:extLst>
          </p:cNvPr>
          <p:cNvSpPr txBox="1"/>
          <p:nvPr/>
        </p:nvSpPr>
        <p:spPr>
          <a:xfrm>
            <a:off x="6242772" y="2445416"/>
            <a:ext cx="52142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2. Norepinephrine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 </a:t>
            </a:r>
            <a:r>
              <a:rPr lang="en-US" sz="2200" dirty="0" err="1">
                <a:solidFill>
                  <a:schemeClr val="tx2"/>
                </a:solidFill>
                <a:cs typeface="Apple Chancery" panose="03020702040506060504" pitchFamily="66" charset="-79"/>
              </a:rPr>
              <a:t>Welbutrin</a:t>
            </a:r>
            <a:endParaRPr lang="en-US" sz="2200" dirty="0">
              <a:solidFill>
                <a:schemeClr val="tx2"/>
              </a:solidFill>
              <a:cs typeface="Apple Chancery" panose="03020702040506060504" pitchFamily="66" charset="-79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 TCA (</a:t>
            </a:r>
            <a:r>
              <a:rPr lang="en-US" sz="2200" dirty="0" err="1">
                <a:solidFill>
                  <a:schemeClr val="tx2"/>
                </a:solidFill>
                <a:cs typeface="Apple Chancery" panose="03020702040506060504" pitchFamily="66" charset="-79"/>
              </a:rPr>
              <a:t>Desipramine</a:t>
            </a: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)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Combination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400" dirty="0" err="1">
                <a:solidFill>
                  <a:schemeClr val="tx2"/>
                </a:solidFill>
                <a:cs typeface="Apple Chancery" panose="03020702040506060504" pitchFamily="66" charset="-79"/>
              </a:rPr>
              <a:t>Seretonin</a:t>
            </a:r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 Norepinephrine meds: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 TCA (Imipramine), Effexor, Cymbalta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C7BC-6B86-034C-97A0-F1F55887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3743"/>
            <a:ext cx="10515600" cy="1325563"/>
          </a:xfrm>
        </p:spPr>
        <p:txBody>
          <a:bodyPr/>
          <a:lstStyle/>
          <a:p>
            <a:r>
              <a:rPr lang="en-US" dirty="0"/>
              <a:t>Medications to adjust neurotransmission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3A20A-846A-054E-AD74-EF5F0267F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388" y="2430308"/>
            <a:ext cx="4957915" cy="3587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3. Dopamine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 Antipsychotics (old and new)</a:t>
            </a:r>
          </a:p>
          <a:p>
            <a:pPr lvl="2"/>
            <a:r>
              <a:rPr lang="en-US" dirty="0" err="1">
                <a:solidFill>
                  <a:schemeClr val="tx2"/>
                </a:solidFill>
                <a:cs typeface="Apple Chancery" panose="03020702040506060504" pitchFamily="66" charset="-79"/>
              </a:rPr>
              <a:t>Thorazine</a:t>
            </a: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 –&gt; Abilify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4. GABA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 Benzos, Gabapentin, Buspar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5. Acetylcholine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 Acetylcholinesterase drugs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51BB00-98B1-E340-B633-37C97E1082CA}"/>
              </a:ext>
            </a:extLst>
          </p:cNvPr>
          <p:cNvSpPr txBox="1"/>
          <p:nvPr/>
        </p:nvSpPr>
        <p:spPr>
          <a:xfrm>
            <a:off x="6679267" y="2430308"/>
            <a:ext cx="4674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6. Endorphins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 Opiates &amp; Opiate blockers</a:t>
            </a:r>
          </a:p>
          <a:p>
            <a:pPr marL="1257300" lvl="2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Naloxone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400" dirty="0">
                <a:solidFill>
                  <a:schemeClr val="tx2"/>
                </a:solidFill>
                <a:cs typeface="Apple Chancery" panose="03020702040506060504" pitchFamily="66" charset="-79"/>
              </a:rPr>
              <a:t>7. Glutamate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 Anti-dementia drugs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</a:pPr>
            <a:r>
              <a:rPr lang="en-US" sz="2200" dirty="0">
                <a:solidFill>
                  <a:schemeClr val="tx2"/>
                </a:solidFill>
                <a:cs typeface="Apple Chancery" panose="03020702040506060504" pitchFamily="66" charset="-79"/>
              </a:rPr>
              <a:t>– Anti-cholinesterase drugs</a:t>
            </a:r>
          </a:p>
          <a:p>
            <a:pPr lvl="2"/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Aricept, Galantamine, Exelon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50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C715-DE5F-1043-BCF1-DF36EA36D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595"/>
            <a:ext cx="10515600" cy="1060904"/>
          </a:xfrm>
        </p:spPr>
        <p:txBody>
          <a:bodyPr/>
          <a:lstStyle/>
          <a:p>
            <a:r>
              <a:rPr lang="en-US" dirty="0"/>
              <a:t>Treatment plans for 7 dwarfs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A500-9E85-3E4F-921C-03E956617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11" y="1995130"/>
            <a:ext cx="5852489" cy="4179303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dirty="0"/>
              <a:t>Pharmacologic</a:t>
            </a:r>
          </a:p>
          <a:p>
            <a:pPr marL="971550" lvl="1" indent="-514350">
              <a:buAutoNum type="arabicPeriod"/>
            </a:pPr>
            <a:r>
              <a:rPr lang="en-US" dirty="0"/>
              <a:t>Sneezy – Antihistamine</a:t>
            </a:r>
          </a:p>
          <a:p>
            <a:pPr marL="971550" lvl="1" indent="-514350">
              <a:buAutoNum type="arabicPeriod"/>
            </a:pPr>
            <a:r>
              <a:rPr lang="en-US" dirty="0"/>
              <a:t>Sleepy – </a:t>
            </a:r>
            <a:r>
              <a:rPr lang="en-US" dirty="0" err="1"/>
              <a:t>Seretonin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Grumpy – </a:t>
            </a:r>
            <a:r>
              <a:rPr lang="en-US" dirty="0" err="1"/>
              <a:t>Seretonin</a:t>
            </a: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Bashful – GABA</a:t>
            </a:r>
          </a:p>
          <a:p>
            <a:pPr marL="971550" lvl="1" indent="-514350">
              <a:buAutoNum type="arabicPeriod"/>
            </a:pPr>
            <a:r>
              <a:rPr lang="en-US" dirty="0"/>
              <a:t>Happy – Naltrexone</a:t>
            </a:r>
          </a:p>
          <a:p>
            <a:pPr marL="971550" lvl="1" indent="-514350">
              <a:buAutoNum type="arabicPeriod"/>
            </a:pPr>
            <a:r>
              <a:rPr lang="en-US" dirty="0"/>
              <a:t>Dopey – Antipsychotic &amp; Acetylcholine</a:t>
            </a:r>
          </a:p>
          <a:p>
            <a:pPr marL="971550" lvl="1" indent="-514350">
              <a:buAutoNum type="arabicPeriod"/>
            </a:pPr>
            <a:r>
              <a:rPr lang="en-US" dirty="0"/>
              <a:t>Doc – </a:t>
            </a:r>
            <a:r>
              <a:rPr lang="en-US" dirty="0" err="1"/>
              <a:t>Seretonin</a:t>
            </a:r>
            <a:r>
              <a:rPr lang="en-US" dirty="0"/>
              <a:t>, possible dopamine for TICs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1AAD3-B62F-3C46-A04E-81CF06882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923" y="2454161"/>
            <a:ext cx="4485883" cy="33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F544-051E-C941-A446-DB472E5A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31761"/>
            <a:ext cx="9601196" cy="988182"/>
          </a:xfrm>
        </p:spPr>
        <p:txBody>
          <a:bodyPr/>
          <a:lstStyle/>
          <a:p>
            <a:r>
              <a:rPr lang="en-US" dirty="0"/>
              <a:t>Treatment plans for 7 dwarfs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9A7B5-7D24-2D4E-8F44-ED7E1DEA1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3" y="2023528"/>
            <a:ext cx="5682340" cy="43010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accent1"/>
                </a:solidFill>
              </a:rPr>
              <a:t>B.</a:t>
            </a:r>
            <a:r>
              <a:rPr lang="en-US" sz="2600" dirty="0"/>
              <a:t>   Lifestyle changes</a:t>
            </a:r>
          </a:p>
          <a:p>
            <a:pPr marL="914400" lvl="1" indent="-514350">
              <a:buFont typeface="Arial"/>
              <a:buAutoNum type="arabicPeriod"/>
            </a:pPr>
            <a:r>
              <a:rPr lang="en-US" sz="2200" dirty="0"/>
              <a:t>Exercise</a:t>
            </a:r>
          </a:p>
          <a:p>
            <a:pPr marL="914400" lvl="1" indent="-514350">
              <a:buFont typeface="Arial"/>
              <a:buAutoNum type="arabicPeriod"/>
            </a:pPr>
            <a:r>
              <a:rPr lang="en-US" sz="2200" dirty="0"/>
              <a:t>No white flour, no sugar (Ketogenic)</a:t>
            </a:r>
          </a:p>
          <a:p>
            <a:pPr marL="914400" lvl="1" indent="-514350">
              <a:buFont typeface="Arial"/>
              <a:buAutoNum type="arabicPeriod"/>
            </a:pPr>
            <a:r>
              <a:rPr lang="en-US" sz="2200" dirty="0"/>
              <a:t>Sunshine</a:t>
            </a:r>
          </a:p>
          <a:p>
            <a:pPr marL="914400" lvl="1" indent="-514350">
              <a:buFont typeface="Arial"/>
              <a:buAutoNum type="arabicPeriod"/>
            </a:pPr>
            <a:r>
              <a:rPr lang="en-US" sz="2200" dirty="0"/>
              <a:t>Mindfulness – Meditation, Yoga</a:t>
            </a:r>
          </a:p>
          <a:p>
            <a:pPr marL="914400" lvl="1" indent="-514350">
              <a:buFont typeface="Arial"/>
              <a:buAutoNum type="arabicPeriod"/>
            </a:pPr>
            <a:r>
              <a:rPr lang="en-US" sz="2200" dirty="0"/>
              <a:t>Journaling</a:t>
            </a:r>
          </a:p>
          <a:p>
            <a:pPr marL="914400" lvl="1" indent="-514350">
              <a:buFont typeface="Arial"/>
              <a:buAutoNum type="arabicPeriod"/>
            </a:pPr>
            <a:r>
              <a:rPr lang="en-US" sz="2200" dirty="0"/>
              <a:t>Gratitude</a:t>
            </a:r>
          </a:p>
          <a:p>
            <a:pPr marL="914400" lvl="1" indent="-514350">
              <a:buFont typeface="Arial"/>
              <a:buAutoNum type="arabicPeriod"/>
            </a:pPr>
            <a:r>
              <a:rPr lang="en-US" sz="2200" dirty="0"/>
              <a:t>Decreasing Cortisol</a:t>
            </a:r>
          </a:p>
          <a:p>
            <a:pPr lvl="2" indent="-342900"/>
            <a:r>
              <a:rPr lang="en-US" sz="2200" dirty="0"/>
              <a:t>Probiotics, Prebiotics, </a:t>
            </a:r>
            <a:r>
              <a:rPr lang="en-US" sz="2200" dirty="0" err="1"/>
              <a:t>Ashwaganda</a:t>
            </a:r>
            <a:r>
              <a:rPr lang="en-US" sz="2200" dirty="0"/>
              <a:t>, Growth Hormone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2C17FA-95BB-AD4C-9202-8A336DC74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161" y="2714625"/>
            <a:ext cx="4292599" cy="32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82D8-3606-304A-96F7-1D8EB4C2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Review, Post-test &amp;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A2376-FA7A-6041-93C3-A558280C5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3" y="2556932"/>
            <a:ext cx="5623437" cy="331893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Norepinephrine – Arousal, Learning, Mood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chemeClr val="tx2"/>
                </a:solidFill>
                <a:cs typeface="Apple Chancery" panose="03020702040506060504" pitchFamily="66" charset="-79"/>
              </a:rPr>
              <a:t>Seretonin</a:t>
            </a: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 – Sleep, Mood, Eating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GABA – Inhibitory of all neuronal firing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Glutamate – Excitatory of all neuronal firing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Dopamine – Movement, Pleasure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Acetylcholine – Muscle, Digestion, Memory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cs typeface="Apple Chancery" panose="03020702040506060504" pitchFamily="66" charset="-79"/>
              </a:rPr>
              <a:t>Endorphins – Pain, Pleasure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81CF6-2E51-824E-8E2D-395FD3FA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66" y="2964426"/>
            <a:ext cx="4669122" cy="262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6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{11B56830-D0F9-3D4B-AB84-68E1C68E38CD}tf10001064</Template>
  <TotalTime>1031</TotalTime>
  <Words>310</Words>
  <Application>Microsoft Macintosh PowerPoint</Application>
  <PresentationFormat>Widescreen</PresentationFormat>
  <Paragraphs>75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Apple Chancery</vt:lpstr>
      <vt:lpstr>Arial</vt:lpstr>
      <vt:lpstr>Garamond</vt:lpstr>
      <vt:lpstr>Organic</vt:lpstr>
      <vt:lpstr>The 7 Dwarves &amp; 7 Neurotransmitters </vt:lpstr>
      <vt:lpstr>7 new patients</vt:lpstr>
      <vt:lpstr>A Brief Introduction</vt:lpstr>
      <vt:lpstr>7 Neurotransmitters</vt:lpstr>
      <vt:lpstr>Medications to adjust neurotransmission</vt:lpstr>
      <vt:lpstr>Medications to adjust neurotransmission cont.</vt:lpstr>
      <vt:lpstr>Treatment plans for 7 dwarfs</vt:lpstr>
      <vt:lpstr>Treatment plans for 7 dwarfs cont.</vt:lpstr>
      <vt:lpstr>Review, Post-test &amp; Questions</vt:lpstr>
      <vt:lpstr>Heigh-Ho!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Judith Brister</dc:creator>
  <cp:lastModifiedBy>Judith Brister</cp:lastModifiedBy>
  <cp:revision>126</cp:revision>
  <dcterms:created xsi:type="dcterms:W3CDTF">2018-06-17T18:42:48Z</dcterms:created>
  <dcterms:modified xsi:type="dcterms:W3CDTF">2018-06-20T03:48:25Z</dcterms:modified>
</cp:coreProperties>
</file>